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16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5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6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16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65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1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2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4E4B2-190F-4146-B46E-C22CD3EBC449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81242-7C55-4066-BD37-00135E8CB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7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nato.it/1025?sezione=123&amp;articolo_numero_articolo=5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648071"/>
          </a:xfrm>
        </p:spPr>
        <p:txBody>
          <a:bodyPr/>
          <a:lstStyle/>
          <a:p>
            <a:r>
              <a:rPr lang="it-IT" sz="3600" b="1" dirty="0" smtClean="0"/>
              <a:t>Articolo 119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544616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 </a:t>
            </a:r>
            <a:r>
              <a:rPr lang="it-IT" sz="2800" dirty="0">
                <a:solidFill>
                  <a:schemeClr val="tx1"/>
                </a:solidFill>
              </a:rPr>
              <a:t>Comuni, le Province, le Città metropolitane e le Regioni hanno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autonomia finanziaria </a:t>
            </a:r>
            <a:r>
              <a:rPr lang="it-IT" sz="2800" dirty="0">
                <a:solidFill>
                  <a:schemeClr val="tx1"/>
                </a:solidFill>
              </a:rPr>
              <a:t>di entrata e di spesa, nel rispetto dell'equilibrio dei relativi bilanci, e concorrono ad assicurare l'osservanza dei vincoli economici e finanziari derivanti dall'ordinamento dell'Unione europea.</a:t>
            </a:r>
          </a:p>
          <a:p>
            <a:pPr algn="just"/>
            <a:r>
              <a:rPr lang="it-IT" sz="2800" dirty="0">
                <a:solidFill>
                  <a:schemeClr val="tx1"/>
                </a:solidFill>
              </a:rPr>
              <a:t>I Comuni, le Province, le Città metropolitane e le Regioni hanno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risorse autonome</a:t>
            </a:r>
            <a:r>
              <a:rPr lang="it-IT" sz="2800" dirty="0">
                <a:solidFill>
                  <a:schemeClr val="tx1"/>
                </a:solidFill>
              </a:rPr>
              <a:t>. Stabiliscono e applicano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tributi ed entrate propri</a:t>
            </a:r>
            <a:r>
              <a:rPr lang="it-IT" sz="2800" dirty="0">
                <a:solidFill>
                  <a:schemeClr val="tx1"/>
                </a:solidFill>
              </a:rPr>
              <a:t>, in armonia con la Costituzione [</a:t>
            </a:r>
            <a:r>
              <a:rPr lang="it-IT" sz="2800" dirty="0">
                <a:solidFill>
                  <a:schemeClr val="tx1"/>
                </a:solidFill>
                <a:hlinkClick r:id="rId2"/>
              </a:rPr>
              <a:t>53 c.2</a:t>
            </a:r>
            <a:r>
              <a:rPr lang="it-IT" sz="2800" dirty="0">
                <a:solidFill>
                  <a:schemeClr val="tx1"/>
                </a:solidFill>
              </a:rPr>
              <a:t>] e secondo i princìpi di coordinamento della finanza pubblica e del sistema tributario.</a:t>
            </a:r>
          </a:p>
          <a:p>
            <a:pPr algn="just"/>
            <a:r>
              <a:rPr lang="it-IT" sz="2800" dirty="0">
                <a:solidFill>
                  <a:schemeClr val="tx1"/>
                </a:solidFill>
              </a:rPr>
              <a:t>Dispongono di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compartecipazioni </a:t>
            </a:r>
            <a:r>
              <a:rPr lang="it-IT" sz="2800" dirty="0">
                <a:solidFill>
                  <a:schemeClr val="tx1"/>
                </a:solidFill>
              </a:rPr>
              <a:t>al gettito di tributi erariali riferibile al loro territorio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12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648071"/>
          </a:xfrm>
        </p:spPr>
        <p:txBody>
          <a:bodyPr/>
          <a:lstStyle/>
          <a:p>
            <a:r>
              <a:rPr lang="it-IT" sz="3600" b="1" dirty="0" smtClean="0"/>
              <a:t>Articolo 119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Per promuovere lo sviluppo economico, la coesione e la solidarietà sociale, per rimuovere gli squilibri economici e sociali, per favorire l'effettivo esercizio dei diritti della persona, o per provvedere a scopi diversi dal normale esercizio delle loro funzioni, lo Stato destina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risorse aggiuntive </a:t>
            </a:r>
            <a:r>
              <a:rPr lang="it-IT" dirty="0" smtClean="0">
                <a:solidFill>
                  <a:schemeClr val="tx1"/>
                </a:solidFill>
              </a:rPr>
              <a:t>ed effettua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speciali </a:t>
            </a:r>
            <a:r>
              <a:rPr lang="it-IT" dirty="0" smtClean="0">
                <a:solidFill>
                  <a:schemeClr val="tx1"/>
                </a:solidFill>
              </a:rPr>
              <a:t>in favore di determinati Comuni, Province, Città metropolitane e Regioni.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I Comuni, le Province, le Città metropolitane e le Regioni hanno un proprio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patrimonio</a:t>
            </a:r>
            <a:r>
              <a:rPr lang="it-IT" dirty="0" smtClean="0">
                <a:solidFill>
                  <a:schemeClr val="tx1"/>
                </a:solidFill>
              </a:rPr>
              <a:t>, attribuito secondo i princìpi generali determinati dalla legge dello Stato.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Possono ricorrere all'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indebitamento </a:t>
            </a:r>
            <a:r>
              <a:rPr lang="it-IT" dirty="0" smtClean="0">
                <a:solidFill>
                  <a:schemeClr val="tx1"/>
                </a:solidFill>
              </a:rPr>
              <a:t>solo per finanziare spese di investimento, con la contestuale definizione di piani di ammortamento e a condizione che per il complesso degli enti di ciascuna Regione sia rispettato l'equilibrio di bilancio.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E' esclusa ogni garanzia dello Stato sui prestiti dagli stessi contratti.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648071"/>
          </a:xfrm>
        </p:spPr>
        <p:txBody>
          <a:bodyPr/>
          <a:lstStyle/>
          <a:p>
            <a:r>
              <a:rPr lang="it-IT" sz="3600" b="1" dirty="0" smtClean="0"/>
              <a:t>Articolo 119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La legge dello Stato istituisce un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fondo perequativo</a:t>
            </a:r>
            <a:r>
              <a:rPr lang="it-IT" dirty="0" smtClean="0">
                <a:solidFill>
                  <a:schemeClr val="tx1"/>
                </a:solidFill>
              </a:rPr>
              <a:t>, senza </a:t>
            </a:r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vincoli di destinazione</a:t>
            </a:r>
            <a:r>
              <a:rPr lang="it-IT" dirty="0" smtClean="0">
                <a:solidFill>
                  <a:schemeClr val="tx1"/>
                </a:solidFill>
              </a:rPr>
              <a:t>, per i territori con minore capacità fiscale per abitante.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Le risorse derivanti dalle fonti di cui ai commi precedenti consentono ai Comuni, alle Province, alle Città metropolitane e alle Regioni di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finanziare integralmente le funzioni pubbliche loro attribuite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588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648071"/>
          </a:xfrm>
        </p:spPr>
        <p:txBody>
          <a:bodyPr/>
          <a:lstStyle/>
          <a:p>
            <a:r>
              <a:rPr lang="it-IT" sz="3600" b="1" dirty="0" smtClean="0"/>
              <a:t>Articolo 119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Principio di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unità </a:t>
            </a:r>
            <a:r>
              <a:rPr lang="it-IT" dirty="0" smtClean="0">
                <a:solidFill>
                  <a:schemeClr val="tx1"/>
                </a:solidFill>
              </a:rPr>
              <a:t>del sistema tributario «nazionale» e vincoli europei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Principio di autonomia </a:t>
            </a:r>
            <a:r>
              <a:rPr lang="it-IT" dirty="0">
                <a:solidFill>
                  <a:schemeClr val="tx1"/>
                </a:solidFill>
              </a:rPr>
              <a:t>tributaria 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dirty="0" smtClean="0">
                <a:solidFill>
                  <a:schemeClr val="tx1"/>
                </a:solidFill>
              </a:rPr>
              <a:t>fabbisogno finanziario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Principio di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differenziazione </a:t>
            </a:r>
            <a:r>
              <a:rPr lang="it-IT" dirty="0" smtClean="0">
                <a:solidFill>
                  <a:schemeClr val="tx1"/>
                </a:solidFill>
              </a:rPr>
              <a:t>dei </a:t>
            </a:r>
            <a:r>
              <a:rPr lang="it-IT" dirty="0">
                <a:solidFill>
                  <a:schemeClr val="tx1"/>
                </a:solidFill>
              </a:rPr>
              <a:t>livelli </a:t>
            </a:r>
            <a:r>
              <a:rPr lang="it-IT" dirty="0" smtClean="0">
                <a:solidFill>
                  <a:schemeClr val="tx1"/>
                </a:solidFill>
              </a:rPr>
              <a:t>di </a:t>
            </a:r>
            <a:r>
              <a:rPr lang="it-IT" dirty="0">
                <a:solidFill>
                  <a:schemeClr val="tx1"/>
                </a:solidFill>
              </a:rPr>
              <a:t>tassazione </a:t>
            </a:r>
            <a:endParaRPr lang="it-IT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Principio di coerenza </a:t>
            </a:r>
            <a:r>
              <a:rPr lang="it-IT" dirty="0">
                <a:solidFill>
                  <a:schemeClr val="tx1"/>
                </a:solidFill>
              </a:rPr>
              <a:t>e </a:t>
            </a:r>
            <a:r>
              <a:rPr lang="it-IT" dirty="0" smtClean="0">
                <a:solidFill>
                  <a:schemeClr val="tx1"/>
                </a:solidFill>
              </a:rPr>
              <a:t>omogeneità </a:t>
            </a:r>
            <a:r>
              <a:rPr lang="it-IT" dirty="0">
                <a:solidFill>
                  <a:schemeClr val="tx1"/>
                </a:solidFill>
              </a:rPr>
              <a:t>dell’ordinamento complessivo </a:t>
            </a:r>
            <a:r>
              <a:rPr lang="it-IT" dirty="0" smtClean="0">
                <a:solidFill>
                  <a:schemeClr val="tx1"/>
                </a:solidFill>
              </a:rPr>
              <a:t>nel rispetto dei </a:t>
            </a:r>
            <a:r>
              <a:rPr lang="it-IT" dirty="0">
                <a:solidFill>
                  <a:schemeClr val="tx1"/>
                </a:solidFill>
              </a:rPr>
              <a:t>principi di uguaglianza, capacità contributiva </a:t>
            </a:r>
            <a:r>
              <a:rPr lang="it-IT" dirty="0" smtClean="0">
                <a:solidFill>
                  <a:schemeClr val="tx1"/>
                </a:solidFill>
              </a:rPr>
              <a:t>e perequazione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072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648071"/>
          </a:xfrm>
        </p:spPr>
        <p:txBody>
          <a:bodyPr/>
          <a:lstStyle/>
          <a:p>
            <a:r>
              <a:rPr lang="it-IT" sz="3600" b="1" dirty="0" smtClean="0"/>
              <a:t>Principi costituzionali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Principi di eguaglianza, capacità contributiva e progressività (artt. 3 e 53 </a:t>
            </a:r>
            <a:r>
              <a:rPr lang="it-IT" dirty="0" err="1" smtClean="0">
                <a:solidFill>
                  <a:schemeClr val="tx1"/>
                </a:solidFill>
              </a:rPr>
              <a:t>Cost</a:t>
            </a:r>
            <a:r>
              <a:rPr lang="it-IT" dirty="0" smtClean="0">
                <a:solidFill>
                  <a:schemeClr val="tx1"/>
                </a:solidFill>
              </a:rPr>
              <a:t>.), </a:t>
            </a:r>
            <a:r>
              <a:rPr lang="it-IT" u="sng" dirty="0" smtClean="0">
                <a:solidFill>
                  <a:schemeClr val="tx1"/>
                </a:solidFill>
              </a:rPr>
              <a:t>dell’intero sistema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Divieto di introdurre dazi o ostacoli alla libera circolazione delle persone e delle cose (art. 120.1)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Rispetto di limiti e divieti di tassazione derivanti dall’Unione europea e regole comunitarie poste a tutela del mercato comune.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85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64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principi…</a:t>
            </a:r>
            <a:endParaRPr 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5544616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>
                <a:solidFill>
                  <a:schemeClr val="tx1"/>
                </a:solidFill>
              </a:rPr>
              <a:t>P</a:t>
            </a:r>
            <a:r>
              <a:rPr lang="it-IT" sz="4400" dirty="0" smtClean="0">
                <a:solidFill>
                  <a:schemeClr val="tx1"/>
                </a:solidFill>
              </a:rPr>
              <a:t>rincipio </a:t>
            </a:r>
            <a:r>
              <a:rPr lang="it-IT" sz="4400" dirty="0">
                <a:solidFill>
                  <a:schemeClr val="tx1"/>
                </a:solidFill>
              </a:rPr>
              <a:t>di </a:t>
            </a:r>
            <a:r>
              <a:rPr lang="it-IT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territorialità </a:t>
            </a:r>
            <a:r>
              <a:rPr lang="it-IT" sz="4400" dirty="0" smtClean="0">
                <a:solidFill>
                  <a:schemeClr val="tx1"/>
                </a:solidFill>
              </a:rPr>
              <a:t>(«riferibilità»)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Principio di </a:t>
            </a:r>
            <a:r>
              <a:rPr lang="it-IT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correlazione </a:t>
            </a:r>
            <a:r>
              <a:rPr lang="it-IT" sz="4400" dirty="0" smtClean="0">
                <a:solidFill>
                  <a:schemeClr val="tx1"/>
                </a:solidFill>
              </a:rPr>
              <a:t>(alle prestazioni e ai servizi forniti ai contribuenti)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partecipazione </a:t>
            </a:r>
            <a:r>
              <a:rPr lang="it-IT" sz="4400" dirty="0" smtClean="0">
                <a:solidFill>
                  <a:schemeClr val="tx1"/>
                </a:solidFill>
              </a:rPr>
              <a:t>di regioni ed enti locali al conseguimento degli obiettivi di finanza pubblica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>
                <a:solidFill>
                  <a:schemeClr val="tx1"/>
                </a:solidFill>
              </a:rPr>
              <a:t>P</a:t>
            </a:r>
            <a:r>
              <a:rPr lang="it-IT" sz="4400" dirty="0" smtClean="0">
                <a:solidFill>
                  <a:schemeClr val="tx1"/>
                </a:solidFill>
              </a:rPr>
              <a:t>rincipio di </a:t>
            </a:r>
            <a:r>
              <a:rPr lang="it-IT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continenza </a:t>
            </a:r>
            <a:r>
              <a:rPr lang="it-IT" sz="4400" dirty="0" smtClean="0">
                <a:solidFill>
                  <a:schemeClr val="tx1"/>
                </a:solidFill>
              </a:rPr>
              <a:t>(nelle materie di propria competenza)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Principio di programmazione e di </a:t>
            </a:r>
            <a:r>
              <a:rPr lang="it-IT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invarianza </a:t>
            </a:r>
            <a:r>
              <a:rPr lang="it-IT" sz="4400" dirty="0" smtClean="0">
                <a:solidFill>
                  <a:schemeClr val="tx1"/>
                </a:solidFill>
              </a:rPr>
              <a:t>della pressione fiscale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63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467</Words>
  <Application>Microsoft Office PowerPoint</Application>
  <PresentationFormat>Presentazione su schermo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Tema di Office</vt:lpstr>
      <vt:lpstr>Articolo 119</vt:lpstr>
      <vt:lpstr>Articolo 119</vt:lpstr>
      <vt:lpstr>Articolo 119</vt:lpstr>
      <vt:lpstr>Articolo 119</vt:lpstr>
      <vt:lpstr>Principi costituzionali</vt:lpstr>
      <vt:lpstr>Altri principi…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Articolo 119</dc:title>
  <dc:creator>Utente</dc:creator>
  <cp:lastModifiedBy>roberto bin</cp:lastModifiedBy>
  <cp:revision>10</cp:revision>
  <dcterms:created xsi:type="dcterms:W3CDTF">2019-04-28T10:20:19Z</dcterms:created>
  <dcterms:modified xsi:type="dcterms:W3CDTF">2019-04-28T17:00:26Z</dcterms:modified>
</cp:coreProperties>
</file>